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Default Extension="emf" ContentType="image/x-emf"/>
  <Override PartName="/ppt/charts/colors1.xml" ContentType="application/vnd.ms-office.chartcolorstyl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charts/style1.xml" ContentType="application/vnd.ms-office.chartstyl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aveSubsetFonts="1">
  <p:sldMasterIdLst>
    <p:sldMasterId id="214748365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2" r:id="rId3"/>
    <p:sldId id="293" r:id="rId4"/>
    <p:sldId id="289" r:id="rId5"/>
    <p:sldId id="275" r:id="rId6"/>
    <p:sldId id="258" r:id="rId7"/>
    <p:sldId id="284" r:id="rId8"/>
    <p:sldId id="290" r:id="rId9"/>
    <p:sldId id="294" r:id="rId10"/>
    <p:sldId id="295" r:id="rId11"/>
    <p:sldId id="291" r:id="rId12"/>
    <p:sldId id="288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E7EAEC"/>
    <a:srgbClr val="CCD1D7"/>
    <a:srgbClr val="FFFFF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 horzBarState="maximized">
    <p:restoredLeft sz="2053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-15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144"/>
    </p:cViewPr>
  </p:sorterViewPr>
  <p:notesViewPr>
    <p:cSldViewPr snapToGrid="0">
      <p:cViewPr varScale="1">
        <p:scale>
          <a:sx n="64" d="100"/>
          <a:sy n="64" d="100"/>
        </p:scale>
        <p:origin x="3086" y="72"/>
      </p:cViewPr>
      <p:guideLst/>
    </p:cSldViewPr>
  </p:notesViewPr>
  <p:gridSpacing cx="39014400" cy="390144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193093596328825"/>
          <c:y val="0.158440228111988"/>
          <c:w val="0.646612060931199"/>
          <c:h val="0.75609730072312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Expenditures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32-447E-BF6E-ADBE64C91034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32-447E-BF6E-ADBE64C91034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32-447E-BF6E-ADBE64C91034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32-447E-BF6E-ADBE64C91034}"/>
              </c:ext>
            </c:extLst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32-447E-BF6E-ADBE64C91034}"/>
              </c:ext>
            </c:extLst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32-447E-BF6E-ADBE64C91034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32-447E-BF6E-ADBE64C91034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32-447E-BF6E-ADBE64C91034}"/>
              </c:ext>
            </c:extLst>
          </c:dPt>
          <c:dLbls>
            <c:dLbl>
              <c:idx val="6"/>
              <c:layout>
                <c:manualLayout>
                  <c:x val="0.041163149341286"/>
                  <c:y val="-0.00748456676439823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B732-447E-BF6E-ADBE64C91034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212101839874561"/>
                  <c:y val="0.0149691335287964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B732-447E-BF6E-ADBE64C9103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Sheet1!$A$2:$A$9</c:f>
              <c:strCache>
                <c:ptCount val="8"/>
                <c:pt idx="0">
                  <c:v>Certificated Salaries</c:v>
                </c:pt>
                <c:pt idx="1">
                  <c:v>Classified Salaries</c:v>
                </c:pt>
                <c:pt idx="2">
                  <c:v>Employee Benefits, Certificated</c:v>
                </c:pt>
                <c:pt idx="3">
                  <c:v>Employee Benefits, Classified</c:v>
                </c:pt>
                <c:pt idx="4">
                  <c:v>Books &amp; Supplies</c:v>
                </c:pt>
                <c:pt idx="5">
                  <c:v>Contracted Services &amp; Operations</c:v>
                </c:pt>
                <c:pt idx="6">
                  <c:v>Capital Outlay</c:v>
                </c:pt>
                <c:pt idx="7">
                  <c:v>Other Outgo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3.013725E7</c:v>
                </c:pt>
                <c:pt idx="1">
                  <c:v>9.76097E6</c:v>
                </c:pt>
                <c:pt idx="2">
                  <c:v>1.3932698E7</c:v>
                </c:pt>
                <c:pt idx="3">
                  <c:v>5.99046E6</c:v>
                </c:pt>
                <c:pt idx="4">
                  <c:v>3.721797E6</c:v>
                </c:pt>
                <c:pt idx="5">
                  <c:v>6.691724E6</c:v>
                </c:pt>
                <c:pt idx="6">
                  <c:v>175000.0</c:v>
                </c:pt>
                <c:pt idx="7">
                  <c:v>960551.0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732-447E-BF6E-ADBE64C91034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1C46F5C-9DD7-47BC-92A1-BB353E16B5C1}" type="datetimeFigureOut">
              <a:rPr lang="en-US" smtClean="0"/>
              <a:pPr/>
              <a:t>6/29/18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A774558-AF9F-476C-A0FD-3E4981E00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2741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22C41-3174-4D7F-B670-F034E2BFAAB9}" type="datetimeFigureOut">
              <a:rPr lang="en-US" smtClean="0"/>
              <a:pPr/>
              <a:t>6/29/18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56DBF-312B-4578-B020-05BD7D357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028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56DBF-312B-4578-B020-05BD7D357B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47870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56DBF-312B-4578-B020-05BD7D357B6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819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56DBF-312B-4578-B020-05BD7D357B6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138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2667512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33400" y="733425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4CF519-F070-461E-A39E-0A28ED5E2754}" type="slidenum">
              <a:rPr lang="en-US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386261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5631616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33400" y="733425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4CF519-F070-461E-A39E-0A28ED5E2754}" type="slidenum">
              <a:rPr lang="en-US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60908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3400" y="733425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4CF519-F070-461E-A39E-0A28ED5E2754}" type="slidenum">
              <a:rPr lang="en-US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7677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33400" y="733425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4CF519-F070-461E-A39E-0A28ED5E2754}" type="slidenum">
              <a:rPr lang="en-US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10051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33400" y="733425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4CF519-F070-461E-A39E-0A28ED5E2754}" type="slidenum">
              <a:rPr lang="en-US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4189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3863406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496842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385675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3852920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1693314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9643877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7373129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1041830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9505722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98166478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029962" y="6515326"/>
            <a:ext cx="4114800" cy="20755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©2017 School Services of California, Inc.</a:t>
            </a:r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4965" y="867267"/>
            <a:ext cx="10624793" cy="1850940"/>
          </a:xfrm>
        </p:spPr>
        <p:txBody>
          <a:bodyPr anchor="t" anchorCtr="0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6659854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11790"/>
            <a:ext cx="10515600" cy="1712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666099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jpeg"/><Relationship Id="rId22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©2017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441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</p:sldLayoutIdLst>
  <p:transition spd="slow">
    <p:wip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Excel_Sheet1.xls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269" y="375317"/>
            <a:ext cx="10922341" cy="10791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r"/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Franklin Gothic Heavy" panose="020B0903020102020204" pitchFamily="34" charset="0"/>
              </a:rPr>
              <a:t>Tulare Joint Union High School District</a:t>
            </a:r>
            <a:endParaRPr lang="en-US" sz="6600" dirty="0">
              <a:ln>
                <a:solidFill>
                  <a:sysClr val="windowText" lastClr="000000"/>
                </a:solidFill>
              </a:ln>
              <a:solidFill>
                <a:schemeClr val="tx2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4857750" y="3059153"/>
            <a:ext cx="6899860" cy="272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2018-2019 Budget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smtClean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June 21, </a:t>
            </a:r>
            <a:r>
              <a:rPr lang="en-US" sz="3200" b="1" kern="0" dirty="0" smtClean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2018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Presented by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Vivian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Hamilton, Business Manager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43154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363826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GOALS OF BUDGET REPORT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701704"/>
            <a:ext cx="10363826" cy="387042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and Attendance Trends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Current Year Revenue and Expenditures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Local Control Funding Formula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Budget Priorities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Budget Assumptions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Multi-Year Projections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589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CALPADS and ADA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0063" y="1332269"/>
            <a:ext cx="10777538" cy="495423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2015 – 5,360 students (+35)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2016 – 5,486 students (+126)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2017 – 5,544 students (+46)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2018 – 5,544 STUDENTS (+0) (Estimate)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2015-2016 P2 ADA – 5,082 (Attendance Percentage 94.81% of 5,360)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2016-2017 P2 ADA – 5,195 (Attendance Percentage 94.69% of 5,486)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2017-2018 P2 ADA – 5,293 (Attendance Percentage 95.47% of 5,544)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2018-2019 p2 ada – 5,211 (ATTENDANCE PERCENTAGE ESTIMATED AT 94.00% OF 5,544)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1% increase in attendance equals $601,050 additional funding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695837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447" y="29337"/>
            <a:ext cx="10364451" cy="159617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2018-2019 BUDGET SUMMARY (Restricted &amp; Unrestricted)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80299924"/>
              </p:ext>
            </p:extLst>
          </p:nvPr>
        </p:nvGraphicFramePr>
        <p:xfrm>
          <a:off x="2099483" y="1298942"/>
          <a:ext cx="7009211" cy="5098636"/>
        </p:xfrm>
        <a:graphic>
          <a:graphicData uri="http://schemas.openxmlformats.org/presentationml/2006/ole">
            <p:oleObj spid="_x0000_s1083" name="Worksheet" r:id="rId3" imgW="7886700" imgH="57404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3657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Projected Expenditures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57977" y="1207764"/>
            <a:ext cx="6957222" cy="533999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600"/>
              </a:spcAft>
            </a:pPr>
            <a:r>
              <a:rPr lang="en-US" sz="2000" dirty="0" smtClean="0"/>
              <a:t>Certificated Salaries			$</a:t>
            </a:r>
            <a:r>
              <a:rPr lang="en-US" dirty="0" smtClean="0"/>
              <a:t>30,137,250</a:t>
            </a:r>
            <a:endParaRPr lang="en-US" sz="2000" dirty="0" smtClean="0"/>
          </a:p>
          <a:p>
            <a:pPr>
              <a:spcAft>
                <a:spcPts val="1600"/>
              </a:spcAft>
            </a:pPr>
            <a:r>
              <a:rPr lang="en-US" sz="2000" dirty="0" smtClean="0"/>
              <a:t>Classified Salaries			$  9,760,970</a:t>
            </a:r>
          </a:p>
          <a:p>
            <a:pPr>
              <a:spcAft>
                <a:spcPts val="1600"/>
              </a:spcAft>
            </a:pPr>
            <a:r>
              <a:rPr lang="en-US" sz="2000" dirty="0" smtClean="0"/>
              <a:t>Employee Benefits, Certificated		$13,932,698</a:t>
            </a:r>
          </a:p>
          <a:p>
            <a:pPr>
              <a:spcAft>
                <a:spcPts val="1600"/>
              </a:spcAft>
            </a:pPr>
            <a:r>
              <a:rPr lang="en-US" sz="2000" dirty="0" smtClean="0"/>
              <a:t>Employee Benefits, Classified		$  5,990,460</a:t>
            </a:r>
          </a:p>
          <a:p>
            <a:pPr>
              <a:spcAft>
                <a:spcPts val="1600"/>
              </a:spcAft>
            </a:pPr>
            <a:r>
              <a:rPr lang="en-US" sz="2000" dirty="0" smtClean="0"/>
              <a:t>Books &amp; Supplies			$  3,721,797</a:t>
            </a:r>
          </a:p>
          <a:p>
            <a:pPr>
              <a:spcAft>
                <a:spcPts val="1600"/>
              </a:spcAft>
            </a:pPr>
            <a:r>
              <a:rPr lang="en-US" sz="2000" dirty="0" smtClean="0"/>
              <a:t>Contracted Services &amp; Operations	$  </a:t>
            </a:r>
            <a:r>
              <a:rPr lang="en-US" dirty="0" smtClean="0"/>
              <a:t>6,691,724</a:t>
            </a:r>
            <a:endParaRPr lang="en-US" sz="2000" dirty="0" smtClean="0"/>
          </a:p>
          <a:p>
            <a:pPr>
              <a:spcAft>
                <a:spcPts val="1600"/>
              </a:spcAft>
            </a:pPr>
            <a:r>
              <a:rPr lang="en-US" sz="2000" dirty="0" smtClean="0"/>
              <a:t>Capital Outlay			</a:t>
            </a:r>
            <a:r>
              <a:rPr lang="en-US" dirty="0" smtClean="0"/>
              <a:t>$     175,000</a:t>
            </a:r>
            <a:endParaRPr lang="en-US" sz="2000" dirty="0" smtClean="0"/>
          </a:p>
          <a:p>
            <a:pPr>
              <a:spcAft>
                <a:spcPts val="1600"/>
              </a:spcAft>
            </a:pPr>
            <a:r>
              <a:rPr lang="en-US" sz="2000" dirty="0" smtClean="0"/>
              <a:t>Other Outgo				$  </a:t>
            </a:r>
            <a:r>
              <a:rPr lang="en-US" dirty="0"/>
              <a:t> </a:t>
            </a:r>
            <a:r>
              <a:rPr lang="en-US" dirty="0" smtClean="0"/>
              <a:t> 960,551</a:t>
            </a:r>
            <a:endParaRPr lang="en-US" sz="2000" dirty="0" smtClean="0"/>
          </a:p>
          <a:p>
            <a:pPr>
              <a:spcAft>
                <a:spcPts val="1600"/>
              </a:spcAft>
            </a:pPr>
            <a:r>
              <a:rPr lang="en-US" sz="2000" dirty="0" smtClean="0"/>
              <a:t>Total Expenditures			$</a:t>
            </a:r>
            <a:r>
              <a:rPr lang="en-US" dirty="0" smtClean="0"/>
              <a:t>71,370,450</a:t>
            </a:r>
            <a:endParaRPr lang="en-US" sz="20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6305942"/>
              </p:ext>
            </p:extLst>
          </p:nvPr>
        </p:nvGraphicFramePr>
        <p:xfrm>
          <a:off x="6383941" y="1332523"/>
          <a:ext cx="5808059" cy="509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039987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16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Local Control Funding Formula</a:t>
            </a:r>
            <a:endParaRPr 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3765911"/>
              </p:ext>
            </p:extLst>
          </p:nvPr>
        </p:nvGraphicFramePr>
        <p:xfrm>
          <a:off x="1689747" y="4582574"/>
          <a:ext cx="9057590" cy="1755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8736">
                  <a:extLst>
                    <a:ext uri="{9D8B030D-6E8A-4147-A177-3AD203B41FA5}">
                      <a16:col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20000"/>
                    </a:ext>
                  </a:extLst>
                </a:gridCol>
                <a:gridCol w="3022939">
                  <a:extLst>
                    <a:ext uri="{9D8B030D-6E8A-4147-A177-3AD203B41FA5}">
                      <a16:col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20001"/>
                    </a:ext>
                  </a:extLst>
                </a:gridCol>
                <a:gridCol w="3055915">
                  <a:extLst>
                    <a:ext uri="{9D8B030D-6E8A-4147-A177-3AD203B41FA5}">
                      <a16:col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20002"/>
                    </a:ext>
                  </a:extLst>
                </a:gridCol>
              </a:tblGrid>
              <a:tr h="43831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Tulare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Joint Union High School District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– 2018-19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2DA2BF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2DA2B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0"/>
                  </a:ext>
                </a:extLst>
              </a:tr>
              <a:tr h="66523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 LCFF </a:t>
                      </a:r>
                    </a:p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 ADA Funding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CCD1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Projected</a:t>
                      </a:r>
                    </a:p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 ADA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CCD1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Projected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2018-19 LCFF</a:t>
                      </a:r>
                    </a:p>
                    <a:p>
                      <a:pPr algn="ctr"/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Revenue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CCD1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1"/>
                  </a:ext>
                </a:extLst>
              </a:tr>
              <a:tr h="554782"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$11,533</a:t>
                      </a:r>
                      <a:endParaRPr lang="en-US" sz="2200" b="1" i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5,284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$59,562,523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7322521"/>
              </p:ext>
            </p:extLst>
          </p:nvPr>
        </p:nvGraphicFramePr>
        <p:xfrm>
          <a:off x="2475598" y="1263065"/>
          <a:ext cx="7485889" cy="3126947"/>
        </p:xfrm>
        <a:graphic>
          <a:graphicData uri="http://schemas.openxmlformats.org/drawingml/2006/table">
            <a:tbl>
              <a:tblPr firstRow="1" bandRow="1"/>
              <a:tblGrid>
                <a:gridCol w="5603516">
                  <a:extLst>
                    <a:ext uri="{9D8B030D-6E8A-4147-A177-3AD203B41FA5}">
                      <a16:col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20000"/>
                    </a:ext>
                  </a:extLst>
                </a:gridCol>
                <a:gridCol w="1882373">
                  <a:extLst>
                    <a:ext uri="{9D8B030D-6E8A-4147-A177-3AD203B41FA5}">
                      <a16:col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20001"/>
                    </a:ext>
                  </a:extLst>
                </a:gridCol>
              </a:tblGrid>
              <a:tr h="466131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Factors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9-12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0"/>
                  </a:ext>
                </a:extLst>
              </a:tr>
              <a:tr h="475880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Arial Narrow" pitchFamily="34" charset="0"/>
                        </a:rPr>
                        <a:t>Adjusted</a:t>
                      </a:r>
                      <a:r>
                        <a:rPr lang="en-US" sz="2200" b="1" i="0" baseline="0" dirty="0" smtClean="0">
                          <a:latin typeface="Arial Narrow" pitchFamily="34" charset="0"/>
                        </a:rPr>
                        <a:t> grant per ADA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$9,304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1"/>
                  </a:ext>
                </a:extLst>
              </a:tr>
              <a:tr h="586072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% Enrollment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eligible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73.98%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2"/>
                  </a:ext>
                </a:extLst>
              </a:tr>
              <a:tr h="423922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73.98% of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200" b="1" dirty="0" smtClean="0">
                          <a:latin typeface="Arial Narrow" pitchFamily="34" charset="0"/>
                        </a:rPr>
                        <a:t>Supplemental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$1,358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3"/>
                  </a:ext>
                </a:extLst>
              </a:tr>
              <a:tr h="586072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 Narrow" pitchFamily="34" charset="0"/>
                        </a:rPr>
                        <a:t>18.98% of Concentration (percentage</a:t>
                      </a:r>
                      <a:r>
                        <a:rPr lang="en-US" sz="2200" b="1" baseline="0" dirty="0" smtClean="0">
                          <a:latin typeface="Arial Narrow" pitchFamily="34" charset="0"/>
                        </a:rPr>
                        <a:t> above 55%)</a:t>
                      </a:r>
                      <a:endParaRPr lang="en-US" sz="2200" b="1" dirty="0" smtClean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$871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4"/>
                  </a:ext>
                </a:extLst>
              </a:tr>
              <a:tr h="586072">
                <a:tc>
                  <a:txBody>
                    <a:bodyPr/>
                    <a:lstStyle/>
                    <a:p>
                      <a:r>
                        <a:rPr lang="en-US" sz="2200" b="1" i="0" dirty="0" smtClean="0">
                          <a:latin typeface="Arial Narrow" pitchFamily="34" charset="0"/>
                        </a:rPr>
                        <a:t>Total 2018-19</a:t>
                      </a:r>
                      <a:r>
                        <a:rPr lang="en-US" sz="2200" b="1" i="0" baseline="0" dirty="0" smtClean="0">
                          <a:latin typeface="Arial Narrow" pitchFamily="34" charset="0"/>
                        </a:rPr>
                        <a:t> LCFF target grant per ADA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$11,533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BEEF4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3216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2406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Budget Priorities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913775" y="1714500"/>
            <a:ext cx="10363826" cy="4243387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Staffing ratio at 25 to 1, not including Special Education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Student learning opportunities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Formula allocations increased in some areas due to input from Budget Advisory Committee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Local Control Accountability Plan (LCAP)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students will graduate college and career ready.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English Learners will improve their English Language Acquisition and achievement.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students will be part of a positive learning environment where they feel welcomed, valued, safe, and engaged as part of a greater community.</a:t>
            </a:r>
          </a:p>
        </p:txBody>
      </p:sp>
      <p:sp>
        <p:nvSpPr>
          <p:cNvPr id="37" name="Freeform 27"/>
          <p:cNvSpPr>
            <a:spLocks/>
          </p:cNvSpPr>
          <p:nvPr/>
        </p:nvSpPr>
        <p:spPr bwMode="auto">
          <a:xfrm>
            <a:off x="5376566" y="27127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35606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Budget Assumptions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914400" y="2214694"/>
            <a:ext cx="10363826" cy="326218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No Enrollment growth</a:t>
            </a:r>
          </a:p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COLA 2.41%</a:t>
            </a:r>
          </a:p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Step &amp; Column </a:t>
            </a:r>
          </a:p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Certificated staff growth (next slide)</a:t>
            </a:r>
          </a:p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Classified staff growth (next slide)</a:t>
            </a:r>
          </a:p>
          <a:p>
            <a:pPr>
              <a:spcAft>
                <a:spcPct val="30000"/>
              </a:spcAft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employer costs for STRS and PERS</a:t>
            </a:r>
          </a:p>
          <a:p>
            <a:pPr>
              <a:spcAft>
                <a:spcPct val="30000"/>
              </a:spcAf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6871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>
            <a:alphaModFix amt="8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Growth Staffing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71650"/>
            <a:ext cx="10363826" cy="432911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Certificated Staff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of ag education (1.0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FTE)		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$153,510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supervision (3.0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stipends)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7,830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Math intervention Periods (1.67 FTE)		  108,100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teacher (1.0 FTE)		     		  102,440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Psychologist (1.0 FTE)				  141,800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Teachers (2.0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fte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)				  143,600				</a:t>
            </a:r>
          </a:p>
          <a:p>
            <a:pPr marL="457200" lvl="1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					$ 657,280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Classified Staff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Full-Time math intervention tutors (3.0 FTE)	$130,200   </a:t>
            </a:r>
          </a:p>
          <a:p>
            <a:pPr marL="457200" lvl="1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						TOTAL			$ 787,480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3514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68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Multi-Year Projections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45" y="1382281"/>
            <a:ext cx="11631348" cy="5048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4513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Next Steps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078251"/>
            <a:ext cx="10363826" cy="5585196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June 21, 2018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Approve District’s 2018-2019 LCAP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Approve Sierra Vista Charter’s 2018-2019 LCAP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Approve Accelerated Charter’s 2018-2019 LCAP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Approve 2018-2019 Budget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July 19, 2018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Budget revisions after State budget is signed by Governor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Update Board of Trustees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August 16, 2018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 prior year (unaudited) financial report to Board of Trustees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September 6, 2018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Approve 2017-2018 unaudited financial report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Update Board of Trustees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October 3, 2018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CALPADS Day enrollment count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Update Board of Trustees at October 4, 2018 meeting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73907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21" y="381195"/>
            <a:ext cx="11714205" cy="171219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the Tulare Joint Union High School District</a:t>
            </a:r>
            <a:b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of Trustees</a:t>
            </a: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“Quality Schools Preparing Exceptional Students”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2487" y="2556469"/>
            <a:ext cx="112817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 Our students will have the 21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Century skills and knowledge through meaningful and relevant learning opportunities to empower them to productively contribute to a global society.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 Our mission is to empower all students to graduate with college, career, and life-readiness skills.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EXPECTED GRADUATE OUTCOMES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 Our students will…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&gt; Think critically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&gt;  Work independently and collaboratively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&gt;  Communicate effectively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&gt;  Use creativity and imagination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9186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2583</TotalTime>
  <Words>772</Words>
  <Application>Microsoft Macintosh PowerPoint</Application>
  <PresentationFormat>Custom</PresentationFormat>
  <Paragraphs>118</Paragraphs>
  <Slides>12</Slides>
  <Notes>3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Droplet</vt:lpstr>
      <vt:lpstr>Worksheet</vt:lpstr>
      <vt:lpstr>Tulare Joint Union High School District</vt:lpstr>
      <vt:lpstr>GOALS OF BUDGET REPORT</vt:lpstr>
      <vt:lpstr>CALPADS and ADA</vt:lpstr>
      <vt:lpstr>2018-2019 BUDGET SUMMARY (Restricted &amp; Unrestricted)</vt:lpstr>
      <vt:lpstr>Projected Expenditures</vt:lpstr>
      <vt:lpstr>Local Control Funding Formula</vt:lpstr>
      <vt:lpstr>Budget Priorities</vt:lpstr>
      <vt:lpstr>Budget Assumptions</vt:lpstr>
      <vt:lpstr>Growth Staffing</vt:lpstr>
      <vt:lpstr>Multi-Year Projections</vt:lpstr>
      <vt:lpstr>Next Steps</vt:lpstr>
      <vt:lpstr>Thank you to the Tulare Joint Union High School District Board of Trustees  “Quality Schools Preparing Exceptional Students”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Presented by</dc:title>
  <dc:creator>Carmen Thompson</dc:creator>
  <cp:lastModifiedBy>Julie Mitchell</cp:lastModifiedBy>
  <cp:revision>106</cp:revision>
  <cp:lastPrinted>2018-06-01T23:22:34Z</cp:lastPrinted>
  <dcterms:created xsi:type="dcterms:W3CDTF">2018-06-29T14:00:52Z</dcterms:created>
  <dcterms:modified xsi:type="dcterms:W3CDTF">2018-06-29T14:01:20Z</dcterms:modified>
</cp:coreProperties>
</file>